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63" r:id="rId9"/>
    <p:sldId id="264" r:id="rId10"/>
    <p:sldId id="270" r:id="rId11"/>
    <p:sldId id="265" r:id="rId12"/>
    <p:sldId id="266" r:id="rId13"/>
    <p:sldId id="267" r:id="rId14"/>
    <p:sldId id="268" r:id="rId15"/>
    <p:sldId id="269" r:id="rId16"/>
    <p:sldId id="257" r:id="rId17"/>
    <p:sldId id="258" r:id="rId18"/>
    <p:sldId id="259" r:id="rId19"/>
    <p:sldId id="260" r:id="rId20"/>
    <p:sldId id="261" r:id="rId21"/>
    <p:sldId id="262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162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CE4-D5A3-4E80-B48B-35E3D545473A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28A74-02F8-4845-BA56-C2824D884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CE4-D5A3-4E80-B48B-35E3D545473A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28A74-02F8-4845-BA56-C2824D884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CE4-D5A3-4E80-B48B-35E3D545473A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28A74-02F8-4845-BA56-C2824D884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CE4-D5A3-4E80-B48B-35E3D545473A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28A74-02F8-4845-BA56-C2824D884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CE4-D5A3-4E80-B48B-35E3D545473A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28A74-02F8-4845-BA56-C2824D884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CE4-D5A3-4E80-B48B-35E3D545473A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28A74-02F8-4845-BA56-C2824D884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CE4-D5A3-4E80-B48B-35E3D545473A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28A74-02F8-4845-BA56-C2824D884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CE4-D5A3-4E80-B48B-35E3D545473A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28A74-02F8-4845-BA56-C2824D884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CE4-D5A3-4E80-B48B-35E3D545473A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28A74-02F8-4845-BA56-C2824D884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CE4-D5A3-4E80-B48B-35E3D545473A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28A74-02F8-4845-BA56-C2824D884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CE4-D5A3-4E80-B48B-35E3D545473A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28A74-02F8-4845-BA56-C2824D884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12CE4-D5A3-4E80-B48B-35E3D545473A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28A74-02F8-4845-BA56-C2824D884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Психологические подходы к проблеме социальной адаптации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Когнитивно-Бихевиоральный</a:t>
            </a:r>
            <a:r>
              <a:rPr lang="ru-RU" dirty="0"/>
              <a:t> подход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Гуманистический подход</a:t>
            </a:r>
          </a:p>
        </p:txBody>
      </p:sp>
    </p:spTree>
    <p:extLst>
      <p:ext uri="{BB962C8B-B14F-4D97-AF65-F5344CB8AC3E}">
        <p14:creationId xmlns:p14="http://schemas.microsoft.com/office/powerpoint/2010/main" val="4269679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Психологические защиты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Согласно разработанной Фрейдом (</a:t>
            </a:r>
            <a:r>
              <a:rPr lang="en-US" dirty="0"/>
              <a:t>Freud S</a:t>
            </a:r>
            <a:r>
              <a:rPr lang="ru-RU" dirty="0"/>
              <a:t>.) структуре личности, П. </a:t>
            </a:r>
            <a:r>
              <a:rPr lang="ru-RU" dirty="0" err="1"/>
              <a:t>з</a:t>
            </a:r>
            <a:r>
              <a:rPr lang="ru-RU" dirty="0"/>
              <a:t>. рассматривается как бессознательные, приобретенные в процессе развития личности способы достижения  компромисса(адаптации) между противодействующими силами Оно(ИД) или </a:t>
            </a:r>
            <a:r>
              <a:rPr lang="ru-RU" dirty="0" err="1"/>
              <a:t>Сверх-Я</a:t>
            </a:r>
            <a:r>
              <a:rPr lang="ru-RU" dirty="0"/>
              <a:t> (</a:t>
            </a:r>
            <a:r>
              <a:rPr lang="ru-RU" dirty="0" err="1"/>
              <a:t>Супер-Эго</a:t>
            </a:r>
            <a:r>
              <a:rPr lang="ru-RU" dirty="0"/>
              <a:t>),  а также внешней действительностью. Механизмы П. </a:t>
            </a:r>
            <a:r>
              <a:rPr lang="ru-RU" dirty="0" err="1"/>
              <a:t>з</a:t>
            </a:r>
            <a:r>
              <a:rPr lang="ru-RU" dirty="0"/>
              <a:t>. направлены на уменьшение тревоги, вызванной </a:t>
            </a:r>
            <a:r>
              <a:rPr lang="ru-RU" dirty="0" err="1"/>
              <a:t>внутриличностным</a:t>
            </a:r>
            <a:r>
              <a:rPr lang="ru-RU" dirty="0"/>
              <a:t> конфликтом, и представляют собой специфические бессознательные процессы, с помощью которых «Я» пытается сохранить </a:t>
            </a:r>
            <a:r>
              <a:rPr lang="ru-RU" dirty="0" err="1"/>
              <a:t>интегративность</a:t>
            </a:r>
            <a:r>
              <a:rPr lang="ru-RU" dirty="0"/>
              <a:t> и адаптивность личности.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Психологические защиты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000" b="1" dirty="0"/>
              <a:t>Вытеснение</a:t>
            </a:r>
            <a:r>
              <a:rPr lang="ru-RU" sz="2000" dirty="0"/>
              <a:t> — активное недопущение в сферу сознания или устранение из нее болезненных, противоречивых чувств и воспоминаний, неприемлемых желаний и мыслей.</a:t>
            </a:r>
          </a:p>
          <a:p>
            <a:r>
              <a:rPr lang="ru-RU" sz="2000" b="1" dirty="0"/>
              <a:t>Подавление</a:t>
            </a:r>
            <a:r>
              <a:rPr lang="ru-RU" sz="2000" dirty="0"/>
              <a:t> (более сознательное, чем при вытеснении, избегание тревожащей информации, отвлечение внимания от осознаваемых </a:t>
            </a:r>
            <a:r>
              <a:rPr lang="ru-RU" sz="2000" dirty="0" err="1"/>
              <a:t>аффектогенных</a:t>
            </a:r>
            <a:r>
              <a:rPr lang="ru-RU" sz="2000" dirty="0"/>
              <a:t> импульсов и конфликтов,</a:t>
            </a:r>
          </a:p>
          <a:p>
            <a:r>
              <a:rPr lang="ru-RU" sz="2000" b="1" dirty="0"/>
              <a:t> Отрицание</a:t>
            </a:r>
            <a:r>
              <a:rPr lang="ru-RU" sz="2000" dirty="0"/>
              <a:t> (непризнание, </a:t>
            </a:r>
            <a:r>
              <a:rPr lang="ru-RU" sz="2000" dirty="0" err="1"/>
              <a:t>отвергание</a:t>
            </a:r>
            <a:r>
              <a:rPr lang="ru-RU" sz="2000" dirty="0"/>
              <a:t> ситуаций, конфликтов, игнорирование болезненной реальности, фактов).</a:t>
            </a:r>
          </a:p>
          <a:p>
            <a:r>
              <a:rPr lang="ru-RU" sz="2000" b="1" dirty="0"/>
              <a:t>Рационализации</a:t>
            </a:r>
            <a:r>
              <a:rPr lang="ru-RU" sz="2000" dirty="0"/>
              <a:t> проявляется в </a:t>
            </a:r>
            <a:r>
              <a:rPr lang="ru-RU" sz="2000" dirty="0" err="1"/>
              <a:t>псевдообъяснении</a:t>
            </a:r>
            <a:r>
              <a:rPr lang="ru-RU" sz="2000" dirty="0"/>
              <a:t> , собственных неприемлемых или невыполнимых  желаний, убеждений и поступков, интерпретации по-своему различных личностных черт (агрессивности как активности, безразличия как независимости, скупости как бережливости и т. д.) с целью самооправдания, так как осознание истинного их содержания может привести к снижению чувства собственной ценности, повышению тревоги и другим отрицательным переживаниям.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Психологические защиты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000" b="1" dirty="0"/>
              <a:t>Интеллектуализация</a:t>
            </a:r>
            <a:r>
              <a:rPr lang="ru-RU" sz="2000" dirty="0"/>
              <a:t>- вступает в действие контроль над эмоциями и импульсами путем преобладания размышления, рассуждения по их поводу вместо непосредственного переживания. Характерным признаком является «объективное» отношение к ситуации, чрезмерно рассудочный способ представления и попытки решения конфликтных тем без ощущения связанных с ситуацией аффектов.</a:t>
            </a:r>
          </a:p>
          <a:p>
            <a:r>
              <a:rPr lang="ru-RU" sz="2000" b="1" dirty="0"/>
              <a:t>Формирование реакции (реактивное образование</a:t>
            </a:r>
            <a:r>
              <a:rPr lang="ru-RU" sz="2000" dirty="0"/>
              <a:t>) характеризуется совладением с неприемлемыми импульсами, эмоциями, личностными качествами посредством замены их на противоположные (например, человек с вытесняемой враждебностью по отношению к окружающим неосознанно принимает установку и поведение человека послушного и уступчивого). </a:t>
            </a:r>
          </a:p>
          <a:p>
            <a:r>
              <a:rPr lang="ru-RU" sz="2000" b="1" dirty="0"/>
              <a:t>Смещение (замещение, компенсация</a:t>
            </a:r>
            <a:r>
              <a:rPr lang="ru-RU" sz="2000" dirty="0"/>
              <a:t>) проявляется в том, что реальный объект, на который могли быть направлены негативные чувства, заменяется более безопасным (например, сдерживаемая агрессия больного в отношении авторитетного лица перемещается на других, зависимых от него людей).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Психологические защиты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b="1" dirty="0"/>
              <a:t>Проекция</a:t>
            </a:r>
            <a:r>
              <a:rPr lang="ru-RU" sz="2000" dirty="0"/>
              <a:t> -происходит приписывание </a:t>
            </a:r>
            <a:r>
              <a:rPr lang="ru-RU" sz="2000" dirty="0" err="1"/>
              <a:t>человекеом</a:t>
            </a:r>
            <a:r>
              <a:rPr lang="ru-RU" sz="2000" dirty="0"/>
              <a:t> </a:t>
            </a:r>
            <a:r>
              <a:rPr lang="ru-RU" sz="2000" dirty="0" err="1"/>
              <a:t>непризнаваемых</a:t>
            </a:r>
            <a:r>
              <a:rPr lang="ru-RU" sz="2000" dirty="0"/>
              <a:t> собственных мыслей, чувств и мотивов другим людям. </a:t>
            </a:r>
          </a:p>
          <a:p>
            <a:r>
              <a:rPr lang="ru-RU" sz="2000" b="1" dirty="0"/>
              <a:t> Идентификация</a:t>
            </a:r>
            <a:r>
              <a:rPr lang="ru-RU" sz="2000" dirty="0"/>
              <a:t>- человек отождествляет себя с более сильной личностью, в частности, имитируя агрессивную или дружелюбную манеру поведения в зависимости от ассоциируемых с этим человеком чувств страха или любви.</a:t>
            </a:r>
          </a:p>
          <a:p>
            <a:r>
              <a:rPr lang="ru-RU" sz="2000" b="1" dirty="0" err="1"/>
              <a:t>Сублимация</a:t>
            </a:r>
            <a:r>
              <a:rPr lang="ru-RU" sz="2000" dirty="0" err="1"/>
              <a:t>,-преобразование</a:t>
            </a:r>
            <a:r>
              <a:rPr lang="ru-RU" sz="2000" dirty="0"/>
              <a:t> энергии  инстинктивных влечений в социально приемлемую активность.</a:t>
            </a:r>
          </a:p>
          <a:p>
            <a:r>
              <a:rPr lang="ru-RU" sz="2000" b="1" dirty="0"/>
              <a:t>Механизм  разрядки отрицательного эмоционального напряжения</a:t>
            </a:r>
            <a:r>
              <a:rPr lang="ru-RU" sz="2000" dirty="0"/>
              <a:t>. К нему относится защитный механизм реализации в действии (</a:t>
            </a:r>
            <a:r>
              <a:rPr lang="ru-RU" sz="2000" dirty="0" err="1"/>
              <a:t>acting</a:t>
            </a:r>
            <a:r>
              <a:rPr lang="ru-RU" sz="2000" dirty="0"/>
              <a:t> </a:t>
            </a:r>
            <a:r>
              <a:rPr lang="ru-RU" sz="2000" dirty="0" err="1"/>
              <a:t>out</a:t>
            </a:r>
            <a:r>
              <a:rPr lang="ru-RU" sz="2000" dirty="0"/>
              <a:t>), при котором аффективная разрядка осуществляется посредством активации экспрессивного поведения. Этот механизм может составлять основу развития психологической зависимости от алкоголя, наркотиков и лекарств, а также суицидальных попыток, </a:t>
            </a:r>
            <a:r>
              <a:rPr lang="ru-RU" sz="2000" dirty="0" err="1"/>
              <a:t>гиперфагии</a:t>
            </a:r>
            <a:r>
              <a:rPr lang="ru-RU" sz="2000" dirty="0"/>
              <a:t>, агрессии и </a:t>
            </a:r>
            <a:r>
              <a:rPr lang="ru-RU" sz="2000" dirty="0" err="1"/>
              <a:t>др</a:t>
            </a:r>
            <a:endParaRPr lang="ru-RU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Психологические защиты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Регрессия-</a:t>
            </a:r>
            <a:r>
              <a:rPr lang="ru-RU" dirty="0"/>
              <a:t> происходит возвращение к более ранним, инфантильным личностным реакциям, проявляющимся в демонстрации беспомощности, зависимости, детскости поведения с целью уменьшения тревоги и ухода от требований реальной действительности. ,</a:t>
            </a:r>
          </a:p>
          <a:p>
            <a:r>
              <a:rPr lang="ru-RU" b="1" dirty="0"/>
              <a:t> Фантазирование</a:t>
            </a:r>
            <a:r>
              <a:rPr lang="ru-RU" dirty="0"/>
              <a:t> (в функции манипуляции)- человек, приукрашивая себя и свою жизнь, повышает чувство собственной ценности и контроль над окружением. ,</a:t>
            </a:r>
          </a:p>
          <a:p>
            <a:r>
              <a:rPr lang="ru-RU" b="1" dirty="0"/>
              <a:t> Уход в болезнь- </a:t>
            </a:r>
            <a:r>
              <a:rPr lang="ru-RU" dirty="0"/>
              <a:t>человек отказывается от ответственности и самостоятельного решения проблем, оправдывает болезнью свою несостоятельность, ищет опеки и признания, играя роль больного.</a:t>
            </a:r>
          </a:p>
          <a:p>
            <a:r>
              <a:rPr lang="ru-RU" b="1" dirty="0"/>
              <a:t>Общим для всех психологических защит является их бессознательный характер и неэффективность  попыток реального решения проблем на их основе.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Социальная</a:t>
            </a:r>
            <a:r>
              <a:rPr lang="ru-RU" b="1" dirty="0"/>
              <a:t> адаптация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/>
              <a:t>Социальная</a:t>
            </a:r>
            <a:r>
              <a:rPr lang="ru-RU" b="1" dirty="0"/>
              <a:t> адаптация — это:</a:t>
            </a:r>
            <a:endParaRPr lang="ru-RU" dirty="0"/>
          </a:p>
          <a:p>
            <a:pPr lvl="0"/>
            <a:r>
              <a:rPr lang="ru-RU" dirty="0"/>
              <a:t>постоянный процесс активного приспособления индивида к условиям новой социальной среды; </a:t>
            </a:r>
          </a:p>
          <a:p>
            <a:pPr lvl="0"/>
            <a:r>
              <a:rPr lang="ru-RU" dirty="0"/>
              <a:t>Результат этого процесса.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r>
              <a:rPr lang="ru-RU" dirty="0"/>
              <a:t>Социально-психологическим содержанием социальной адаптации является сближение целей и ценностных ориентации группы и входящего в нее индивида, усвоение им  норм, традиций, групповой культуры, вхождение в ролевую структу­ру группы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2 разновидности адаптации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000" dirty="0"/>
              <a:t>Современные психоаналитики вслед за 3. Фрейдом выделяют две разновидности адаптации:</a:t>
            </a:r>
          </a:p>
          <a:p>
            <a:r>
              <a:rPr lang="ru-RU" sz="2000" dirty="0"/>
              <a:t>1.  Аллопластическая адаптация, которая осуществляется за счет изменений во внешнем мире, совершаемых человеком для приведения его в соответствие со своими потребностями;</a:t>
            </a:r>
          </a:p>
          <a:p>
            <a:pPr>
              <a:buNone/>
            </a:pPr>
            <a:r>
              <a:rPr lang="ru-RU" sz="2000" dirty="0"/>
              <a:t> </a:t>
            </a:r>
          </a:p>
          <a:p>
            <a:r>
              <a:rPr lang="ru-RU" sz="2000" dirty="0"/>
              <a:t>       2. </a:t>
            </a:r>
            <a:r>
              <a:rPr lang="ru-RU" sz="2000" dirty="0" err="1"/>
              <a:t>Аутопластическая</a:t>
            </a:r>
            <a:r>
              <a:rPr lang="ru-RU" sz="2000" dirty="0"/>
              <a:t>  адаптация, которая обеспечивается изменениями личности (ее структуры, умений, навыков и т. п.), помогающими ей приспосабливаться к среде.</a:t>
            </a:r>
          </a:p>
          <a:p>
            <a:r>
              <a:rPr lang="ru-RU" sz="2000" dirty="0"/>
              <a:t>       3. </a:t>
            </a:r>
            <a:r>
              <a:rPr lang="ru-RU" sz="2000" b="1" dirty="0"/>
              <a:t> </a:t>
            </a:r>
            <a:r>
              <a:rPr lang="ru-RU" sz="2000" dirty="0"/>
              <a:t>Эти две</a:t>
            </a:r>
            <a:r>
              <a:rPr lang="ru-RU" sz="2000" b="1" dirty="0"/>
              <a:t> </a:t>
            </a:r>
            <a:r>
              <a:rPr lang="ru-RU" sz="2000" dirty="0"/>
              <a:t>собственно психические разновидности адаптации дополняются еще одной: поиском индивидом благоприятной для него среды.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Адаптация в рамках гуманистического направления психологии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В гуманистическом направлении психологии выделяются </a:t>
            </a:r>
            <a:r>
              <a:rPr lang="ru-RU" sz="2400" b="1" dirty="0"/>
              <a:t>конструктивные </a:t>
            </a:r>
            <a:r>
              <a:rPr lang="ru-RU" sz="2400" dirty="0"/>
              <a:t>и </a:t>
            </a:r>
            <a:r>
              <a:rPr lang="ru-RU" sz="2400" b="1" dirty="0"/>
              <a:t>неконструктивные </a:t>
            </a:r>
            <a:r>
              <a:rPr lang="ru-RU" sz="2400" dirty="0"/>
              <a:t>поведенческие реакции.</a:t>
            </a:r>
          </a:p>
          <a:p>
            <a:pPr>
              <a:buNone/>
            </a:pPr>
            <a:r>
              <a:rPr lang="ru-RU" sz="2400" dirty="0"/>
              <a:t> По А. </a:t>
            </a:r>
            <a:r>
              <a:rPr lang="ru-RU" sz="2400" dirty="0" err="1"/>
              <a:t>Маслоу</a:t>
            </a:r>
            <a:r>
              <a:rPr lang="ru-RU" sz="2400" dirty="0"/>
              <a:t>, критериями </a:t>
            </a:r>
            <a:r>
              <a:rPr lang="ru-RU" sz="2400" b="1" dirty="0"/>
              <a:t>конструктивных</a:t>
            </a:r>
            <a:r>
              <a:rPr lang="ru-RU" sz="2400" dirty="0"/>
              <a:t> реакций являются: </a:t>
            </a:r>
          </a:p>
          <a:p>
            <a:pPr lvl="0"/>
            <a:r>
              <a:rPr lang="ru-RU" sz="2400" dirty="0"/>
              <a:t>детерминация их требованиями социальной среды, </a:t>
            </a:r>
          </a:p>
          <a:p>
            <a:pPr lvl="0"/>
            <a:r>
              <a:rPr lang="ru-RU" sz="2400" dirty="0"/>
              <a:t>направленность на решение определенных проблем</a:t>
            </a:r>
          </a:p>
          <a:p>
            <a:pPr lvl="0"/>
            <a:r>
              <a:rPr lang="ru-RU" sz="2400" dirty="0"/>
              <a:t>однозначная мотивация и четкая </a:t>
            </a:r>
            <a:r>
              <a:rPr lang="ru-RU" sz="2400" dirty="0" err="1"/>
              <a:t>представленность</a:t>
            </a:r>
            <a:r>
              <a:rPr lang="ru-RU" sz="2400" dirty="0"/>
              <a:t> цели</a:t>
            </a:r>
          </a:p>
          <a:p>
            <a:pPr lvl="0"/>
            <a:r>
              <a:rPr lang="ru-RU" sz="2400" dirty="0"/>
              <a:t>осознанность поведения,</a:t>
            </a:r>
          </a:p>
          <a:p>
            <a:pPr lvl="0"/>
            <a:r>
              <a:rPr lang="ru-RU" sz="2400" dirty="0"/>
              <a:t> наличие в проявлении реакций определенных изменений </a:t>
            </a:r>
            <a:r>
              <a:rPr lang="ru-RU" sz="2400" dirty="0" err="1"/>
              <a:t>внутриличностного</a:t>
            </a:r>
            <a:r>
              <a:rPr lang="ru-RU" sz="2400" dirty="0"/>
              <a:t> характера и межличностного взаимодействия.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/>
              <a:t>Адаптация в рамках гуманистического направления психологии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Неконструктивные</a:t>
            </a:r>
            <a:r>
              <a:rPr lang="ru-RU" dirty="0"/>
              <a:t> реакции не осознаются; они направлены лишь на устранение неприятных переживаний из</a:t>
            </a:r>
            <a:r>
              <a:rPr lang="ru-RU" cap="small" dirty="0"/>
              <a:t> </a:t>
            </a:r>
            <a:r>
              <a:rPr lang="ru-RU" dirty="0"/>
              <a:t>сознания, но не на решение самих проблем. Таким образом, эти реакции</a:t>
            </a:r>
            <a:r>
              <a:rPr lang="ru-RU" b="1" dirty="0"/>
              <a:t> </a:t>
            </a:r>
            <a:r>
              <a:rPr lang="ru-RU" dirty="0"/>
              <a:t>являются аналогом защитных реакций (рассматриваемых в психоаналитическом направлении). Признаками неконструктивной реакции служат агрессия, регрессия, фиксация и т. п.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Влияние раннего детства на последующую жизнь человека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Влияние раннего детства на всю последующую жизнь человека колоссально.</a:t>
            </a:r>
          </a:p>
          <a:p>
            <a:r>
              <a:rPr lang="ru-RU" sz="2000" dirty="0" smtClean="0"/>
              <a:t>Отношения с обществом, успешность в учебной деятельности-все это зависит от качества раннего ухода</a:t>
            </a:r>
          </a:p>
          <a:p>
            <a:r>
              <a:rPr lang="ru-RU" sz="2000" dirty="0" smtClean="0"/>
              <a:t>Сложность процессов развития в раннем детстве заключается и в том, что ребенок испытывает амбивалентные(внутренне противоречивые) чувства: поочередно злость и ненависть к человеку, к которому </a:t>
            </a:r>
            <a:r>
              <a:rPr lang="ru-RU" sz="2000" dirty="0"/>
              <a:t>п</a:t>
            </a:r>
            <a:r>
              <a:rPr lang="ru-RU" sz="2000" dirty="0" smtClean="0"/>
              <a:t>итает наибольшую любовь, в первую очередь к матери.</a:t>
            </a:r>
          </a:p>
          <a:p>
            <a:r>
              <a:rPr lang="ru-RU" sz="2000" dirty="0" smtClean="0"/>
              <a:t>Каждому человеку в качестве социализации и пути к зрелости предстоит научиться регулировать свой конфликт любви и ненависти, интенсивность которого напрямую связана с качеством ухода в раннем возрасте , и на этой основе научиться переживать здоровым образом свою тревогу и вину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581753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Неконструктивные реакции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/>
              <a:t>По </a:t>
            </a:r>
            <a:r>
              <a:rPr lang="ru-RU" dirty="0" err="1"/>
              <a:t>К.Роджерсу</a:t>
            </a:r>
            <a:r>
              <a:rPr lang="ru-RU" dirty="0"/>
              <a:t>, неконструктивные реакции — это проявление психопатологических механизмов. </a:t>
            </a:r>
          </a:p>
          <a:p>
            <a:pPr lvl="0"/>
            <a:r>
              <a:rPr lang="ru-RU" dirty="0"/>
              <a:t>По А. </a:t>
            </a:r>
            <a:r>
              <a:rPr lang="ru-RU" dirty="0" err="1"/>
              <a:t>Маслоу</a:t>
            </a:r>
            <a:r>
              <a:rPr lang="ru-RU" dirty="0"/>
              <a:t>, неконструктивные реакции в определенных условиях (в условиях дефицита времени и информации) играют роль действенного механизма самопомощи и свойственны вообще всем здоровым людям,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Уровни </a:t>
            </a:r>
            <a:r>
              <a:rPr lang="ru-RU" dirty="0" err="1"/>
              <a:t>адаптированности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ru-RU" dirty="0"/>
              <a:t>Выделяются два уровня </a:t>
            </a:r>
            <a:r>
              <a:rPr lang="ru-RU" dirty="0" err="1"/>
              <a:t>адаптированности</a:t>
            </a:r>
            <a:r>
              <a:rPr lang="ru-RU" dirty="0"/>
              <a:t>:</a:t>
            </a:r>
          </a:p>
          <a:p>
            <a:r>
              <a:rPr lang="ru-RU" dirty="0"/>
              <a:t> </a:t>
            </a:r>
            <a:r>
              <a:rPr lang="ru-RU" b="1" dirty="0"/>
              <a:t>адаптация </a:t>
            </a:r>
            <a:r>
              <a:rPr lang="ru-RU" dirty="0"/>
              <a:t>и </a:t>
            </a:r>
            <a:r>
              <a:rPr lang="ru-RU" b="1" dirty="0" err="1"/>
              <a:t>дезадаптация</a:t>
            </a:r>
            <a:r>
              <a:rPr lang="ru-RU" b="1" dirty="0"/>
              <a:t>. </a:t>
            </a:r>
            <a:endParaRPr lang="ru-RU" dirty="0"/>
          </a:p>
          <a:p>
            <a:pPr>
              <a:buNone/>
            </a:pPr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Адаптация</a:t>
            </a:r>
            <a:r>
              <a:rPr lang="ru-RU" dirty="0"/>
              <a:t> наступает при достижении оптимального взаимоотношения между личностью и средой за счет конструктивного поведения.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 lvl="0"/>
            <a:r>
              <a:rPr lang="ru-RU" dirty="0"/>
              <a:t>В случае отсутствия оптимального взаимоотношения личности и среды вследствие доминирования неконструктивных реакций или несостоятельности конструктивных подходов наступает </a:t>
            </a:r>
            <a:r>
              <a:rPr lang="ru-RU" b="1" dirty="0" err="1"/>
              <a:t>дезадаптация</a:t>
            </a:r>
            <a:endParaRPr lang="ru-RU" dirty="0"/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АМБИВАЛЕНТНОСТЬ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Впервые гипотезу о том, что в первые годы жизни практически все дети испытывают </a:t>
            </a:r>
            <a:r>
              <a:rPr lang="ru-RU" dirty="0" err="1" smtClean="0"/>
              <a:t>испытывают</a:t>
            </a:r>
            <a:r>
              <a:rPr lang="ru-RU" dirty="0" smtClean="0"/>
              <a:t> смешанные чувства гнева  ненависти </a:t>
            </a:r>
            <a:r>
              <a:rPr lang="ru-RU" dirty="0" smtClean="0"/>
              <a:t>, заботы </a:t>
            </a:r>
            <a:r>
              <a:rPr lang="ru-RU" dirty="0" smtClean="0"/>
              <a:t>и любви к братьям , сестрам , родителям выдвинул </a:t>
            </a:r>
            <a:r>
              <a:rPr lang="ru-RU" dirty="0" err="1" smtClean="0"/>
              <a:t>З.Фрейд</a:t>
            </a:r>
            <a:r>
              <a:rPr lang="ru-RU" dirty="0" smtClean="0"/>
              <a:t>. Это и есть амбивалентность человеческого существования.</a:t>
            </a:r>
          </a:p>
          <a:p>
            <a:endParaRPr lang="ru-RU" dirty="0" smtClean="0"/>
          </a:p>
          <a:p>
            <a:r>
              <a:rPr lang="ru-RU" dirty="0" smtClean="0"/>
              <a:t>Таким образом, один из основных внутренних конфликтов человека, с которым он проводит всю жизнь, это то, что мы злимся и зачастую хотим причинить боль тому самому человеку, которого больше всего любим.</a:t>
            </a:r>
          </a:p>
          <a:p>
            <a:endParaRPr lang="ru-RU" dirty="0" smtClean="0"/>
          </a:p>
          <a:p>
            <a:r>
              <a:rPr lang="ru-RU" dirty="0" smtClean="0"/>
              <a:t>Это отражено в ряде пословиц, которые есть во всех культурах: «кусать руку, кормящую нас», «убивать курицу, несущую золотые яйца», «плевать в колодец»,»от любви до ненависти» один шаг и пр.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6276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Конфликт любви и ненависти(противоположных сильных чувств) в жизни человека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err="1" smtClean="0"/>
              <a:t>О.Уайльд</a:t>
            </a:r>
            <a:r>
              <a:rPr lang="ru-RU" sz="2400" dirty="0" smtClean="0"/>
              <a:t>. </a:t>
            </a:r>
          </a:p>
          <a:p>
            <a:pPr marL="0" indent="0">
              <a:buNone/>
            </a:pPr>
            <a:r>
              <a:rPr lang="ru-RU" sz="2400" dirty="0" smtClean="0"/>
              <a:t>Баллада </a:t>
            </a:r>
            <a:r>
              <a:rPr lang="ru-RU" sz="2400" dirty="0" err="1" smtClean="0"/>
              <a:t>Реддингской</a:t>
            </a:r>
            <a:r>
              <a:rPr lang="ru-RU" sz="2400" dirty="0" smtClean="0"/>
              <a:t> тюрьмы.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…Но каждый, кто на свете жил, любимых убивал</a:t>
            </a:r>
          </a:p>
          <a:p>
            <a:pPr marL="0" indent="0">
              <a:buNone/>
            </a:pPr>
            <a:r>
              <a:rPr lang="ru-RU" sz="2400" dirty="0" smtClean="0"/>
              <a:t>Один жестокостью, другой отравою похвал</a:t>
            </a:r>
          </a:p>
          <a:p>
            <a:pPr marL="0" indent="0">
              <a:buNone/>
            </a:pPr>
            <a:r>
              <a:rPr lang="ru-RU" sz="2400" dirty="0" smtClean="0"/>
              <a:t>Трус поцелуем, тот кто смел, кинжалом наповал…</a:t>
            </a:r>
          </a:p>
        </p:txBody>
      </p:sp>
    </p:spTree>
    <p:extLst>
      <p:ext uri="{BB962C8B-B14F-4D97-AF65-F5344CB8AC3E}">
        <p14:creationId xmlns:p14="http://schemas.microsoft.com/office/powerpoint/2010/main" val="481508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КОНФЛИКТ КАК ИСТОЧНИК ПРОБЛЕМ И РАЗВИТИЯ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18966"/>
          </a:xfrm>
        </p:spPr>
        <p:txBody>
          <a:bodyPr>
            <a:noAutofit/>
          </a:bodyPr>
          <a:lstStyle/>
          <a:p>
            <a:r>
              <a:rPr lang="ru-RU" sz="1800" dirty="0"/>
              <a:t>Таким образом</a:t>
            </a:r>
            <a:r>
              <a:rPr lang="ru-RU" sz="1800" dirty="0" smtClean="0"/>
              <a:t>, конфликт </a:t>
            </a:r>
            <a:r>
              <a:rPr lang="ru-RU" sz="1800" dirty="0"/>
              <a:t>между любовью и </a:t>
            </a:r>
            <a:r>
              <a:rPr lang="ru-RU" sz="1800" dirty="0" smtClean="0"/>
              <a:t>ненавистью - неизбежный конфликт становления личности </a:t>
            </a:r>
            <a:r>
              <a:rPr lang="ru-RU" sz="1800" dirty="0"/>
              <a:t>для любого человека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При благоприятном ходе развития ребенок осуществляет поступательные шаги в регулировании своей амбивалентности: осознает существование противоположных импульсов, научается контролировать и направлять их, порождаемые при этом тревога и вина «терпимы», в «пределах нормы».</a:t>
            </a:r>
          </a:p>
          <a:p>
            <a:r>
              <a:rPr lang="ru-RU" sz="1800" dirty="0" smtClean="0"/>
              <a:t>При неблагоприятном процессе развития ребенка </a:t>
            </a:r>
            <a:r>
              <a:rPr lang="ru-RU" sz="1800" dirty="0"/>
              <a:t>одолевают </a:t>
            </a:r>
            <a:r>
              <a:rPr lang="ru-RU" sz="1800" dirty="0" smtClean="0"/>
              <a:t>импульсы, которые он не в силах контролировать, или контролирует неадекватно.</a:t>
            </a:r>
          </a:p>
          <a:p>
            <a:r>
              <a:rPr lang="ru-RU" sz="1800" dirty="0" smtClean="0"/>
              <a:t>Его могут периодически одолевать противоречивые чувства: от острой тревоги о безопасности тех, кого он любит, до страха возмездия за свои «недостойные» поступки.</a:t>
            </a:r>
          </a:p>
          <a:p>
            <a:r>
              <a:rPr lang="ru-RU" sz="1800" dirty="0" smtClean="0"/>
              <a:t>Не научившись в результате неблагоприятного развития в детстве конструктивно контролировать свои конфликты, ребенок будет пытаться решать их неконструктивно: на основе подавления(вытеснения, отрицания), истинных чувств(любви или ненависти), компенсации, проекции и пр.</a:t>
            </a:r>
          </a:p>
          <a:p>
            <a:r>
              <a:rPr lang="ru-RU" sz="1800" dirty="0" smtClean="0"/>
              <a:t>Все это перейдет в особенности его личности и поведения во взрослом возрасте</a:t>
            </a:r>
            <a:endParaRPr lang="ru-RU" sz="1800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257101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Место конфликта в жизни человека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Итак, в конфликтов  нет ничего нездорового.</a:t>
            </a:r>
          </a:p>
          <a:p>
            <a:r>
              <a:rPr lang="ru-RU" dirty="0" smtClean="0"/>
              <a:t>Конфликт есть норма нашей жизни.</a:t>
            </a:r>
          </a:p>
          <a:p>
            <a:r>
              <a:rPr lang="ru-RU" dirty="0" smtClean="0"/>
              <a:t>Ежедневно мы сталкиваемся с ситуацией, что выбирая одни действия, нам придется для этого отказаться от других , не менее желаемых.</a:t>
            </a:r>
          </a:p>
          <a:p>
            <a:r>
              <a:rPr lang="ru-RU" dirty="0" smtClean="0"/>
              <a:t>Это решение одной из фундаментальных человеческих проблем-проблемы выбора.</a:t>
            </a:r>
          </a:p>
          <a:p>
            <a:r>
              <a:rPr lang="ru-RU" dirty="0" smtClean="0"/>
              <a:t>Это всегда в том числе выбор между соперничающими внутри нас интересами, выбор на основе конфликта между разнонаправленными мощными импульсами</a:t>
            </a:r>
          </a:p>
          <a:p>
            <a:r>
              <a:rPr lang="ru-RU" dirty="0" smtClean="0"/>
              <a:t>Таким образом, у всех людей есть </a:t>
            </a:r>
            <a:r>
              <a:rPr lang="ru-RU" dirty="0" err="1" smtClean="0"/>
              <a:t>серъезные</a:t>
            </a:r>
            <a:r>
              <a:rPr lang="ru-RU" dirty="0" smtClean="0"/>
              <a:t> внутренние конфликты. Водораздел заключается в том, что одни люди умеют удовлетворительно регулировать свои конфликты , а другие нет.</a:t>
            </a:r>
          </a:p>
          <a:p>
            <a:r>
              <a:rPr lang="ru-RU" dirty="0" smtClean="0"/>
              <a:t>З. Фрейд писал , что </a:t>
            </a:r>
            <a:r>
              <a:rPr lang="ru-RU" dirty="0" err="1" smtClean="0"/>
              <a:t>психоневротики</a:t>
            </a:r>
            <a:r>
              <a:rPr lang="ru-RU" dirty="0" smtClean="0"/>
              <a:t> проявляют «преувеличенным образом чувства любви и ненависти к своим родителям, которое менее очевидно и менее интенсивно встречается в умах других людей.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0679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Родительская Мудрость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2000" dirty="0" smtClean="0"/>
              <a:t>Поэтому один из ключей к здоровому уходу за ребенком состоит в том, чтобы ни один из двух импульсов-ни любви, ни </a:t>
            </a:r>
            <a:r>
              <a:rPr lang="ru-RU" sz="2000" dirty="0" smtClean="0"/>
              <a:t>ненависти( экзальтированного негодования к проступкам, неправильному поведению ребенка) </a:t>
            </a:r>
            <a:r>
              <a:rPr lang="ru-RU" sz="2000" dirty="0" smtClean="0"/>
              <a:t>не становился слишком интенсивным.</a:t>
            </a:r>
          </a:p>
          <a:p>
            <a:r>
              <a:rPr lang="ru-RU" sz="2000" dirty="0" smtClean="0"/>
              <a:t>Эти условия(без экзальтированной любви и экзальтированной ненависти(требовательности, принципиальности и пр.) должны обеспечить ровно и стабильно любящие, но не экзальтированные родители</a:t>
            </a:r>
          </a:p>
          <a:p>
            <a:r>
              <a:rPr lang="ru-RU" sz="2000" dirty="0" smtClean="0"/>
              <a:t>Если ребенок лишен этого в раннем детстве, появляются риски: или постоянно искать любви и привязанности у людей, или «слишком сильно» ненавидеть тех людей, которые, по его мнению, не проявляют по отношению к нему должную любовь и привязанность</a:t>
            </a:r>
          </a:p>
          <a:p>
            <a:r>
              <a:rPr lang="ru-RU" sz="2000" dirty="0" smtClean="0"/>
              <a:t>Поэтому родительская мудрость: это уважение потребностей ребенка и осознание того, что их отвержение могут породить в ребенке экзальтированные импульсы любви или поиска любви и ненависти к тем, кто «не дает» такую любовь, что приведет к огромным трудностям(слишком высокой интенсивности </a:t>
            </a:r>
            <a:r>
              <a:rPr lang="ru-RU" sz="2000" dirty="0" err="1" smtClean="0"/>
              <a:t>внутриличностных</a:t>
            </a:r>
            <a:r>
              <a:rPr lang="ru-RU" sz="2000" dirty="0" smtClean="0"/>
              <a:t> и межличностных конфликтов) в будущем и для самого ребенка и для тех , кто будет его окружать.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11087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Три подхода к проблеме личности в современной психологии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Психоаналитический подход</a:t>
            </a:r>
          </a:p>
          <a:p>
            <a:r>
              <a:rPr lang="ru-RU" sz="4000" dirty="0" err="1"/>
              <a:t>Когнитивно-бихевиоральный</a:t>
            </a:r>
            <a:r>
              <a:rPr lang="ru-RU" sz="4000" dirty="0"/>
              <a:t> подход</a:t>
            </a:r>
          </a:p>
          <a:p>
            <a:r>
              <a:rPr lang="ru-RU" sz="4000" dirty="0"/>
              <a:t>Гуманистический подход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Психоаналитический подход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/>
              <a:t>Психическая структура личности: </a:t>
            </a:r>
          </a:p>
          <a:p>
            <a:pPr marL="0" indent="0">
              <a:buNone/>
            </a:pPr>
            <a:r>
              <a:rPr lang="ru-RU" dirty="0"/>
              <a:t>          ИД(инстинктивные импульсы), ЭГО, Супер-Эго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   </a:t>
            </a:r>
            <a:r>
              <a:rPr lang="ru-RU" b="1" dirty="0" err="1"/>
              <a:t>Прототипические</a:t>
            </a:r>
            <a:r>
              <a:rPr lang="ru-RU" b="1" dirty="0"/>
              <a:t> ситуации, вызывающие тревожность ЭГО:</a:t>
            </a:r>
          </a:p>
          <a:p>
            <a:r>
              <a:rPr lang="ru-RU" dirty="0"/>
              <a:t>Потеря желаемого объекта</a:t>
            </a:r>
          </a:p>
          <a:p>
            <a:r>
              <a:rPr lang="ru-RU" dirty="0"/>
              <a:t>Потеря любви</a:t>
            </a:r>
          </a:p>
          <a:p>
            <a:r>
              <a:rPr lang="ru-RU" dirty="0"/>
              <a:t>Потеря личности(себя)- «потеря лица», публичное осмеяние</a:t>
            </a:r>
          </a:p>
          <a:p>
            <a:r>
              <a:rPr lang="ru-RU" dirty="0"/>
              <a:t>Потеря любви к себе (под влиянием Супер-Эго)</a:t>
            </a:r>
          </a:p>
          <a:p>
            <a:r>
              <a:rPr lang="ru-RU" dirty="0"/>
              <a:t>Схема адаптации: </a:t>
            </a:r>
            <a:r>
              <a:rPr lang="ru-RU" dirty="0" err="1"/>
              <a:t>Конфликт-Тревога-Защитные</a:t>
            </a:r>
            <a:r>
              <a:rPr lang="ru-RU" dirty="0"/>
              <a:t> механизмы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1553</Words>
  <Application>Microsoft Office PowerPoint</Application>
  <PresentationFormat>Экран (4:3)</PresentationFormat>
  <Paragraphs>114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Психологические подходы к проблеме социальной адаптации</vt:lpstr>
      <vt:lpstr>Влияние раннего детства на последующую жизнь человека</vt:lpstr>
      <vt:lpstr>АМБИВАЛЕНТНОСТЬ</vt:lpstr>
      <vt:lpstr>Конфликт любви и ненависти(противоположных сильных чувств) в жизни человека</vt:lpstr>
      <vt:lpstr>КОНФЛИКТ КАК ИСТОЧНИК ПРОБЛЕМ И РАЗВИТИЯ</vt:lpstr>
      <vt:lpstr>Место конфликта в жизни человека</vt:lpstr>
      <vt:lpstr>Родительская Мудрость</vt:lpstr>
      <vt:lpstr>Три подхода к проблеме личности в современной психологии</vt:lpstr>
      <vt:lpstr>Психоаналитический подход </vt:lpstr>
      <vt:lpstr>Презентация PowerPoint</vt:lpstr>
      <vt:lpstr>Психологические защиты</vt:lpstr>
      <vt:lpstr>Психологические защиты</vt:lpstr>
      <vt:lpstr>Психологические защиты</vt:lpstr>
      <vt:lpstr>Психологические защиты</vt:lpstr>
      <vt:lpstr>Психологические защиты</vt:lpstr>
      <vt:lpstr>Социальная адаптация</vt:lpstr>
      <vt:lpstr>2 разновидности адаптации</vt:lpstr>
      <vt:lpstr>Адаптация в рамках гуманистического направления психологии</vt:lpstr>
      <vt:lpstr>Адаптация в рамках гуманистического направления психологии</vt:lpstr>
      <vt:lpstr>Неконструктивные реакции</vt:lpstr>
      <vt:lpstr>Уровни адаптированности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Психологические подходы к проблеме социальной адаптации</dc:title>
  <dc:creator>Олег</dc:creator>
  <cp:lastModifiedBy>Нина</cp:lastModifiedBy>
  <cp:revision>18</cp:revision>
  <dcterms:created xsi:type="dcterms:W3CDTF">2012-06-25T19:42:50Z</dcterms:created>
  <dcterms:modified xsi:type="dcterms:W3CDTF">2019-04-05T19:13:45Z</dcterms:modified>
</cp:coreProperties>
</file>