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9" r:id="rId2"/>
    <p:sldId id="496" r:id="rId3"/>
    <p:sldId id="475" r:id="rId4"/>
    <p:sldId id="477" r:id="rId5"/>
    <p:sldId id="458" r:id="rId6"/>
    <p:sldId id="478" r:id="rId7"/>
    <p:sldId id="497" r:id="rId8"/>
    <p:sldId id="498" r:id="rId9"/>
    <p:sldId id="479" r:id="rId10"/>
    <p:sldId id="460" r:id="rId11"/>
    <p:sldId id="486" r:id="rId12"/>
    <p:sldId id="494" r:id="rId13"/>
    <p:sldId id="480" r:id="rId14"/>
    <p:sldId id="481" r:id="rId15"/>
    <p:sldId id="462" r:id="rId16"/>
    <p:sldId id="482" r:id="rId17"/>
    <p:sldId id="483" r:id="rId18"/>
    <p:sldId id="463" r:id="rId19"/>
    <p:sldId id="484" r:id="rId20"/>
    <p:sldId id="485" r:id="rId21"/>
    <p:sldId id="464" r:id="rId22"/>
    <p:sldId id="499" r:id="rId23"/>
    <p:sldId id="400" r:id="rId24"/>
    <p:sldId id="487" r:id="rId25"/>
    <p:sldId id="489" r:id="rId26"/>
    <p:sldId id="490" r:id="rId27"/>
    <p:sldId id="491" r:id="rId28"/>
    <p:sldId id="465" r:id="rId2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FFE"/>
    <a:srgbClr val="2CA8FC"/>
    <a:srgbClr val="E5EFFF"/>
    <a:srgbClr val="299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>
      <p:cViewPr varScale="1">
        <p:scale>
          <a:sx n="152" d="100"/>
          <a:sy n="152" d="100"/>
        </p:scale>
        <p:origin x="42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57C48-C602-439E-B1C5-2EB8FC88941D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6717D-6C37-4A65-A9CB-7A534C3B7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23478"/>
            <a:ext cx="6552728" cy="4215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0"/>
          </p:nvPr>
        </p:nvSpPr>
        <p:spPr>
          <a:xfrm>
            <a:off x="1043608" y="915566"/>
            <a:ext cx="7272337" cy="2663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6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4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02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8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10577" y="699542"/>
            <a:ext cx="9133423" cy="4443958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8"/>
          <p:cNvSpPr>
            <a:spLocks noGrp="1"/>
          </p:cNvSpPr>
          <p:nvPr>
            <p:ph type="title" hasCustomPrompt="1"/>
          </p:nvPr>
        </p:nvSpPr>
        <p:spPr>
          <a:xfrm>
            <a:off x="1259632" y="15732"/>
            <a:ext cx="6696744" cy="683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Образец текста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0"/>
          </p:nvPr>
        </p:nvSpPr>
        <p:spPr>
          <a:xfrm>
            <a:off x="1187450" y="1347788"/>
            <a:ext cx="7129463" cy="23034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36786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B3431-CE7B-49E6-BDE6-37CA1CA4EAFD}" type="datetimeFigureOut">
              <a:rPr lang="ru-RU"/>
              <a:pPr>
                <a:defRPr/>
              </a:pPr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8A7F7-5EEB-4EE8-A7DF-D93992CFEA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A8FC"/>
            </a:gs>
            <a:gs pos="2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10577" y="699542"/>
            <a:ext cx="9133423" cy="4443958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386952" y="38737"/>
            <a:ext cx="6310769" cy="660805"/>
          </a:xfrm>
          <a:prstGeom prst="rect">
            <a:avLst/>
          </a:prstGeom>
          <a:solidFill>
            <a:srgbClr val="299AF7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/>
          </a:p>
        </p:txBody>
      </p:sp>
      <p:pic>
        <p:nvPicPr>
          <p:cNvPr id="15" name="Picture 5" descr="H:\логотип\logo_appo-03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1" y="15732"/>
            <a:ext cx="1080118" cy="600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:\логотип\низ_лого1.png"/>
          <p:cNvPicPr>
            <a:picLocks noChangeAspect="1" noChangeArrowheads="1"/>
          </p:cNvPicPr>
          <p:nvPr userDrawn="1"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9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  <a14:imgEffect>
                      <a14:brightnessContrast bright="1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4" b="-1"/>
          <a:stretch/>
        </p:blipFill>
        <p:spPr bwMode="auto">
          <a:xfrm>
            <a:off x="0" y="4118965"/>
            <a:ext cx="9144000" cy="11080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ертификат_лого.png"/>
          <p:cNvPicPr>
            <a:picLocks noChangeAspect="1"/>
          </p:cNvPicPr>
          <p:nvPr userDrawn="1"/>
        </p:nvPicPr>
        <p:blipFill>
          <a:blip r:embed="rId11" cstate="print"/>
          <a:srcRect l="14634" r="12194"/>
          <a:stretch>
            <a:fillRect/>
          </a:stretch>
        </p:blipFill>
        <p:spPr>
          <a:xfrm>
            <a:off x="7956376" y="156891"/>
            <a:ext cx="1086111" cy="456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111852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56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  <p:sldLayoutId id="2147483669" r:id="rId3"/>
    <p:sldLayoutId id="2147483670" r:id="rId4"/>
    <p:sldLayoutId id="2147483649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0"/>
            <a:ext cx="6552728" cy="699542"/>
          </a:xfrm>
        </p:spPr>
        <p:txBody>
          <a:bodyPr>
            <a:normAutofit fontScale="90000"/>
          </a:bodyPr>
          <a:lstStyle/>
          <a:p>
            <a:r>
              <a:rPr lang="ru-RU" sz="1300" dirty="0"/>
              <a:t>Государственное бюджетное учреждение  дополнительного профессионального образования </a:t>
            </a:r>
            <a:br>
              <a:rPr lang="ru-RU" sz="1300" dirty="0"/>
            </a:br>
            <a:r>
              <a:rPr lang="ru-RU" sz="1800" dirty="0"/>
              <a:t>Санкт-Петербургская академия </a:t>
            </a:r>
            <a:br>
              <a:rPr lang="ru-RU" sz="1800" dirty="0"/>
            </a:br>
            <a:r>
              <a:rPr lang="ru-RU" sz="1800" dirty="0"/>
              <a:t>постдипломного педагогического образования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611560" y="771550"/>
            <a:ext cx="8064896" cy="4248472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Стили семейного воспитания</a:t>
            </a:r>
          </a:p>
          <a:p>
            <a:pPr marL="0" algn="r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r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Цыганкова Наталия Игоревна, </a:t>
            </a:r>
          </a:p>
          <a:p>
            <a:pPr marL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к. психол.н., </a:t>
            </a:r>
          </a:p>
          <a:p>
            <a:pPr marL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доцент кафедры педагогики семьи</a:t>
            </a:r>
          </a:p>
          <a:p>
            <a:pPr marL="0" algn="ctr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Санкт-Петербург, 2019</a:t>
            </a:r>
          </a:p>
          <a:p>
            <a:pPr marL="0" algn="ctr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7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107505" y="723998"/>
          <a:ext cx="8928991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30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 удовлетворения потребностей ребенка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Речь идет о том, в какой мере деятельность родителей нацелена на удовлетворение потребностей ребенка как материально-бытовых (в питании, одежде, предметах развлечения), так и духовных – прежде всего в общении с родителями, в их любви и внимании. Данная черта семейного воспитания принципиально отличается от уровня протекции, поскольку характеризует не меру занятости родителей воспитанием ребенка, а степень удовлетворения его потребностей. Так называемое "спартанское воспитание" является примером высокого уровня протекции, поскольку родитель много занимается воспитанием, и низкого уровня удовлетворения потребностей ребенка.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У-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285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Игнорирование потребностей ребенка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23479"/>
            <a:ext cx="6480720" cy="504056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Депривация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915566"/>
            <a:ext cx="7886700" cy="37167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Психическая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депривация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состояние, возникающее в результате недостаточного удовлетворения основных психических потребностей (в течение длительного времени и в серьезной степени).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Виды психической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депривации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сенсорная, когнитивная, эмоциональная, социальная, двигательная.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187624" y="123479"/>
            <a:ext cx="6768752" cy="504055"/>
          </a:xfrm>
        </p:spPr>
        <p:txBody>
          <a:bodyPr>
            <a:normAutofit fontScale="90000"/>
          </a:bodyPr>
          <a:lstStyle/>
          <a:p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риентированность взрослого на сферу потребностей ребенка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endParaRPr lang="ru-RU" altLang="ru-RU" sz="2400" dirty="0" smtClean="0"/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179512" y="771550"/>
            <a:ext cx="8856984" cy="4371950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Базовые потребности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любого ребенка, которые являются актуальными и в образовательном контексте: потребность в любви, принятии; потребность во впечатлениях, познавательная потребность; потребность в активности (физической, психической); потребность во взаимодействии, в общении с другими; потребность в самореализации,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самопрезентации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>
              <a:spcBef>
                <a:spcPts val="0"/>
              </a:spcBef>
            </a:pP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Потребность ребенка в любви, признании родитель может удовлетворять такими способами, как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>
              <a:spcBef>
                <a:spcPts val="0"/>
              </a:spcBef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обращение по имени;</a:t>
            </a:r>
          </a:p>
          <a:p>
            <a:pPr marL="0">
              <a:spcBef>
                <a:spcPts val="0"/>
              </a:spcBef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прямой открытый взгляд;</a:t>
            </a:r>
          </a:p>
          <a:p>
            <a:pPr marL="0">
              <a:spcBef>
                <a:spcPts val="0"/>
              </a:spcBef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чередование мимических выражений: доброжелательное, спокойное выражение лица в обычном режиме общения, приветливое - при приближении к ребенку или когда он приближается; задумчивое выражение, выражение недоумения - в случае его «неправильного» поведения;</a:t>
            </a:r>
          </a:p>
          <a:p>
            <a:pPr marL="0">
              <a:spcBef>
                <a:spcPts val="0"/>
              </a:spcBef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телесный контакт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"/>
            <a:ext cx="6552728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Т+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71551"/>
            <a:ext cx="85689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Наш ребенок имеет больше обязанностей, чем большинство его товарищей. 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Моему сыну нередко приходится (или приходилось раньше) присматривать за младшим братом (сестрой).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Мне часто приходилось давать моему сыну (дочери) трудные для его (ее) возраста поручения.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моего сына более трудное детство, чем у большинства его (ее) товарищей.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Стараюсь  как можно раньше приучить ребенка помогать по дому.</a:t>
            </a:r>
          </a:p>
          <a:p>
            <a:pPr lvl="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"/>
            <a:ext cx="6624736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Т-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7155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Моего сына очень трудно заставить что-нибудь сделать по дому.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Нередко бывает так: напоминаю, напоминаю сыну сделать что-нибудь, а потом плюну и сделаю сам(а).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ребенок никогда не убирает за собой игрушки.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Дома мой сын (дочь) делает только то, что ему (ей), хочется, а не то, что надо.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моего сына мало обязанностей по дому.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251520" y="809744"/>
          <a:ext cx="8784975" cy="4234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6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361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Требования к ребенку – неотъемлемая часть воспитательного процесса.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Они выступают, во-первых, в виде обязанностей ребенка, т.е. в тех заданиях, которые он выполняет – учеба, уход за собой, участие в организации быта, помощь другим членам семьи. Во-вторых, это требования-запреты, устанавливающие, чего ребенок не должен делать. Наконец, невыполнение требований ребенком, может повлечь применение санкций со стороны родителей от мягкого осуждения до суровых наказаний.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Чрезмерность требований-обязанностей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Требования к ребенку в этом случае очень велики, непомерны, не соответствуют его возможностям и представляют риск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психотравматизации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878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Недостаточность требований-обязанностей ребенка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"/>
            <a:ext cx="6264696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З+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71550"/>
            <a:ext cx="8496944" cy="3014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Всегда лучше, если дети не думают о том, правильны ли взгляды их родителей. 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Родители ни в коем случае не должны допускать, чтобы дети подмечали их слабости и недостатки. 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Главное, чему родители могут научить своих детей – это слушаться. 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должны уважать родителей больше, чем всех других людей. 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Даже если дети уверены, что родители неправы, они должны делать так, как говорят родители.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"/>
            <a:ext cx="6768752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З-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9542"/>
            <a:ext cx="88569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сын (дочь) легко нарушает запреты.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сын (дочь) сам(а) решает, с кем ему (ей) играть.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ребенок сам решает, сколько, чего и когда ему есть.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мой ребенок не спит, когда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ему положено, я не настаиваю.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нашей семье так принято, что ребенок делает, что хочет.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</a:pPr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107505" y="723999"/>
          <a:ext cx="8856983" cy="4248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2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76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и качество запретов к ребенку в семье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Чрезмерность требований-запретов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 этой ситуации ребенку "все нельзя". Ему предъявляется огромное количество требований, ограничивающих его свободу и самостоятельность.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4944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Недостаточность требований-запретов</a:t>
                      </a:r>
                    </a:p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этом случае ребенку "все можно". Даже если и существуют какие-либо запреты, ребенок или подросток легко их нарушает, зная, что с него никто не спросит. Он ни за что не отчитывается перед родителями. 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23479"/>
            <a:ext cx="6768752" cy="576064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С+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43558"/>
            <a:ext cx="8712968" cy="3606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хочешь, чтобы твой сын (дочь) стал человеком, не оставляй безнаказанным ни одного его (ее) плохого поступка.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должны не только любить своих родителей, но и бояться их.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строже родители к ребенку, тем лучше для него.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строже отношусь к своему сыну (дочери), чем другие родители к своим.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Бывают случаи, когда лучшее наказание – ремень.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0"/>
            <a:ext cx="5040560" cy="881923"/>
          </a:xfrm>
        </p:spPr>
        <p:txBody>
          <a:bodyPr/>
          <a:lstStyle/>
          <a:p>
            <a:pPr algn="r"/>
            <a:r>
              <a:rPr lang="ru-RU" dirty="0" smtClean="0"/>
              <a:t>Г+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99542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Все, что я делаю, я делаю ради моего сына (дочери).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Мой сын (дочь) для меня самое главное в жизни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Заботы о сыне (дочери) занимают большую часть моего времени.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Ради моего сына (дочери) мне от многого в жизни пришлось отказаться.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все время думаю о моем сыне (дочери), о его делах, здоровье и т.д.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трачу на сына (дочь) больше сил и времени, чем на себя.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Ради сына (дочери) я пошел (пошла) бы на любую жертву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не отдавать моему сыну (дочери) все время и силы, то все может плохо кончиться.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Мой сын (дочь) не может обходиться без моей постоянной помощи.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Все, чему научился мой ребенок к настоящему моменту (в учебе, в работе или в чём-либо другом), он добился только благодаря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моей постоянной помощи.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-1"/>
            <a:ext cx="6696744" cy="699543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С-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7574"/>
            <a:ext cx="864096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только возможно, стараюсь не наказывать сына (дочь).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очень редко ругаю сына (дочь).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характеру я – мягкий человек.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наказаний мало проку.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Многие недостатки в поведении моего сына (дочери) прошли сами собой с возрастом.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107505" y="843557"/>
          <a:ext cx="8856983" cy="4245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30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073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наказаний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Чрезмерность санкций (тип воспитания "жестокое обращение")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Для этих родителей характерна приверженность к применению строгих наказаний, чрезмерное реагирование даже на незначительные нарушения поведения.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972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Минимальность санкций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Типичные высказывания родителей отражают их убеждение в полезности для детей и подростков максимальной строгости .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Эти родители предпочитают обходиться либо вовсе без наказаний, либо применяют их крайне редко. Они уповают на поощрения, сомневаются в результативности любых наказаний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"/>
            <a:ext cx="6840760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15566"/>
            <a:ext cx="86409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Когда я в хорошем настроении, нередко прощаю своему сыну (дочери) то,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что в другое время наказал бы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нашей строгости к сыну (дочери) бывают большие колебания. Иногда мы очень строги, а иногда все разрешаем.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моему сыну (дочери) что-то от меня нужно, он(а) старается выбрать момент, когда я в хорошем настроении.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Члены нашей семьи неодинаково строги с сыном (дочерью). Одни балуют, другие, наоборот, - очень строги. 71. Члены нашей семьи неодинаково строги с сыном (дочерью). Одни балуют, другие, наоборот, - очень строги.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462026" y="105489"/>
            <a:ext cx="2199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251520" y="915566"/>
            <a:ext cx="8712968" cy="39604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Неустойчивость стиля воспитания. (Н)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 таким воспитанием мы понимаем резкую смену стиля приемов, представляющих собой переход от очень строгого к либеральному и затем, наоборот, переход от значительного внимания к ребенку к эмоциональному отвержению его родителями.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Неустойчивость стиля воспитания, по мнению К.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Леонгарда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содействует формированию таких черт характера как упрямство, склонность противостоять любому авторитету, и является нередкой ситуацией в семьях детей и подростков с отклонениями характера.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Родители, как правило, признают факт незначительных колебаний в воспитании ребенка, однако недооценивают размах и частоту этих колебаний.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Совладающее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поведение,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копинг-стретении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323528" y="699542"/>
            <a:ext cx="8640960" cy="4248472"/>
          </a:xfrm>
        </p:spPr>
        <p:txBody>
          <a:bodyPr>
            <a:no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coping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происходит от английского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cope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(преодолевать).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отмечает С.К.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Нартова-Бочавер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российской психологии его переводят как адаптивное,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совладающее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поведение, или психологическое преодоление.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мнению автора, сущность термина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coping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(преодоление,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совладание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заключается в наиболее эффективной адаптации человека к требованиям трудной, экстремальной ситуации.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coping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совладающее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поведение»,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поведение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преодолению») используется для характеристики способов поведения человека в различных трудных ситуациях.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179512" y="915566"/>
            <a:ext cx="8784976" cy="388843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Копинг-стратегии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условно можно разделить на несколько групп: решения проблемы, общения, смены деятельности, стремление расслабиться и остаться наедине с собой, избегания, отрицания, фантазирования, невротические проявления, агрессивное и аффективное реагирование.</a:t>
            </a:r>
          </a:p>
          <a:p>
            <a:pPr algn="just"/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копинг-стратегий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И.М. Никольской и Р.М. Грановской для детей школьного возраста с нормальным интеллектом.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Стрессоустойчивость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совладающее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поведение,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копинг-стратегии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395536" y="699542"/>
            <a:ext cx="8424936" cy="4320480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Типы защитного поведения могут проявляться преимущественно 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поведенческой, эмоциональной и познавательной (интеллектуальной)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сферах функционирования личности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И.М. Никольская)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 поведенческими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стратегиями связаны смена самой деятельности или изменение ее формы.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может быть обращение к какой-либо деятельности, конкретно разрешающей проблему, или деятельности замещающей.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активное сотрудничество и участие в разрешении ситуации (помирился с другом, исправил двойку);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переключение на поиск поддержки, с тем чтобы быть выслушанным, получить понимание и содействие (говорю с кем-нибудь);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отвлекающее удовлетворение каких-то собственных желаний (пошел кататься на велосипеде, играть);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• выход травмирующей ситуации, уединение и покой (остаюсь сам по себе, один).</a:t>
            </a:r>
          </a:p>
          <a:p>
            <a:pPr marL="0" indent="358775" algn="just">
              <a:spcBef>
                <a:spcPts val="0"/>
              </a:spcBef>
              <a:buNone/>
            </a:pPr>
            <a:endParaRPr lang="be-BY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107504" y="555526"/>
            <a:ext cx="9036496" cy="4680520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Решение проблемы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К ним можно отнести стратегии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совладания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как: «Думаю об этом», «Делаю что-то подобное»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это: «Обнимаю или прижимаю к себе кого-то близкого, любимую вещь или глажу животное (собаку, кошку и пр.)», «Прошу прощения или говорю правду», «Говорю с кем-нибудь».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Смены деятельности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«Гуляю вокруг дома или по улице», , «Рисую, пищу или читаю что-нибудь», «Играю во что-нибудь», «Бегаю или хожу пешком», «Гуляю, бегаю, катаюсь на велосипеде». «Смотрю телевизор, слушаю музыку».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4.Стремление расслабиться и остаться наедине с собой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«Остаюсь сам по себе, один», «Молюсь», «Говорю сам с собой», «Стремление расслабиться остаться спокойным».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Избегания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«Плачу и грущу», «Сплю».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Отрицания: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«Ем или пью», «Стараюсь забыть».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Фантазирования: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«Мечтаю, представляю себе что-нибудь».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8.Невротические проявления: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«Кусаю ногти или ломаю суставы пальцев»</a:t>
            </a:r>
          </a:p>
          <a:p>
            <a:pPr marL="0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9.Агрессивное и аффективное реагирование: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«Борюсь или дерусь с кем-нибудь», «Схожу с ума», «Бью, ломаю или швыряю вещи», «Дразню кого-нибудь», «Воплю и кричу».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Спасибо за внимание!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323850" y="911442"/>
          <a:ext cx="8568630" cy="3971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6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2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Гиперпротекция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протекции в процессе воспитания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Речь идет о том, сколько сил, внимания, времени уделяют родители при воспитании ребенка.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одители уделяют ребенку крайне много времени, сил и внимания, и воспитание его стало центральным делом их жизни.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"/>
            <a:ext cx="6624736" cy="699542"/>
          </a:xfrm>
        </p:spPr>
        <p:txBody>
          <a:bodyPr>
            <a:normAutofit fontScale="90000"/>
          </a:bodyPr>
          <a:lstStyle/>
          <a:p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АСВ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Э.Г.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Юстицкис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smtClean="0"/>
              <a:t>Г-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771550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 меня часто не хватает времени позаниматься с сыном (дочерью) чем-нибудь интересным – куда-нибудь пойти вместе, поговорить подольше о чем-нибудь интересном.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Часто бывает, что я не знаю, что делает в данный момент мой сын (дочь).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Мне много раз пришлось пропустить родительское собрание.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Родители, которые слишком много суетятся вокруг своих детей, вызывают у меня раздражение.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Так повелось, что о ребенке я вспоминаю, если он что-нибудь натворил или с ним что-нибудь случилось.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Я довольно мало знаю о делах сына (дочери).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Моему сыну (дочери) нужно уделять значительно больше времени, чем я могу.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Когда все благополучно, я меньше всего интересуюсь делами сына (дочери).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Большую часть своего времени сын (дочь) проводит вне дома — в яслях, детском саду, у родственников.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Делами сына (дочери) в</a:t>
            </a:r>
            <a:r>
              <a:rPr lang="ru-RU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основном занимается</a:t>
            </a:r>
            <a:r>
              <a:rPr lang="ru-RU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мой муж (жена)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323850" y="843558"/>
          <a:ext cx="8568630" cy="406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6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82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Гипопротекция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mtClean="0">
                          <a:latin typeface="Times New Roman" pitchFamily="18" charset="0"/>
                          <a:cs typeface="Times New Roman" pitchFamily="18" charset="0"/>
                        </a:rPr>
                        <a:t>Уровень протекции в процессе воспитания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smtClean="0">
                          <a:latin typeface="Times New Roman" pitchFamily="18" charset="0"/>
                          <a:cs typeface="Times New Roman" pitchFamily="18" charset="0"/>
                        </a:rPr>
                        <a:t>Речь идет о том, сколько сил, внимания, времени уделяют родители при воспитании ребенка.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Ситуация, при которой ребенок или подросток оказывается на периферии внимания родителя, до него "не доходят руки", родителю не "до него". Ребенок часто выпадает у них из виду. За него берутся лишь время от времени, когда случается что-то серьезное.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23477"/>
            <a:ext cx="6768752" cy="504057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 smtClean="0"/>
              <a:t>У+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71550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Мне приходится разрешать моему ребенку такие вещи, которых не разрешают многие другие родители.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игрушка ребенку нравится, я куплю ее, сколько бы она не стоила.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Стремлюсь к тому, чтобы мой ребенок был обеспечен лучше, чем другие дети.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трачу на моего сына (дочь) значительно больше денег, чем на себя.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Мой сын (дочь) умеет добиться от меня того, чего он хочет.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моего сына (дочери) — для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меня закон.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Мой сын (дочь) умеет быть таким милым, что я ему все прощаю.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Мне очень трудно сказать своему ребенку "Нет".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моего сына (дочери) вполне хватает времени на игры и развлечения.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не могу вспомнить, когда в последний раз отказал(а) своему ребенку в покупке какой-нибудь вещи.</a:t>
            </a:r>
            <a:endParaRPr lang="ru-RU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семейного воспитания Э.Г.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Эйдемиллер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Юстицкис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0"/>
          </p:nvPr>
        </p:nvGraphicFramePr>
        <p:xfrm>
          <a:off x="107505" y="723998"/>
          <a:ext cx="8928991" cy="466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30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 удовлетворения потребностей ребенка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Речь идет о том, в какой мере деятельность родителей нацелена на удовлетворение потребностей ребенка как материально-бытовых (в питании, одежде, предметах развлечения), так и духовных – прежде всего в общении с родителями, в их любви и внимании. Данная черта семейного воспитания принципиально отличается от уровня протекции, поскольку характеризует не меру занятости родителей воспитанием ребенка, а степень удовлетворения его потребностей. Так называемое "спартанское воспитание" является примером высокого уровня протекции, поскольку родитель много занимается воспитанием, и низкого уровня удовлетворения потребностей ребенка.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У+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285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гиперпротекции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родители уделяют ребенку крайне много времени, сил и внимания, и воспитание его стало центральным делом их жизни. Типичные высказывания таких родителей использованы при разработке настоящей шкалы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71550"/>
            <a:ext cx="8640960" cy="4032448"/>
          </a:xfrm>
        </p:spPr>
        <p:txBody>
          <a:bodyPr>
            <a:normAutofit fontScale="90000"/>
          </a:bodyPr>
          <a:lstStyle/>
          <a:p>
            <a:pPr indent="360363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потворствовании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мы говорим в тех случаях, когда родители стремятся к максимальному и некритическому удовлетворению любых потребностей ребенка или подростка. Они «балуют» его. Любое его желание для них закон. Объясняя необходимость такого воспитания, родители приводят аргументы, являющиеся типичной рационализацией: «слабость ребенка», его исключительность, желание дать ему то, чего были сами лишены в свое время своими родителями, что ребенок растет без отца и т.д.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Типичные высказывания приведены в шкале У+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потворствовании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родители бессознательно проецируют на детей свои ранее неудовлетворенные потребности и ищут способы заместительного удовлетворения их за счет воспитательных действий.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"/>
            <a:ext cx="5040560" cy="69954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У-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25091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Не люблю, когда сын (дочь) приходит ко мне с вопросами. Лучше, чтобы догадался сам (сама).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Мой сын (дочь) непонятлив(а). Легче самому два раза сделать, чем один раз объяснить ему (ей).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Если подольше побыть в обществе моего сына (дочери), можно сильно устать.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Не люблю, когда сын (дочь) что-то просит. Сам(а) лучше знаю, чего ему (ей) больше надо.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Мне больше нравятся тихие и спокойные дети.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C61CCF0-2C71-4A54-872A-81CCFE4CC8B3}" vid="{71E29115-D169-47B8-88DF-35EBB442CF7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арро20173</Template>
  <TotalTime>2454</TotalTime>
  <Words>2284</Words>
  <Application>Microsoft Office PowerPoint</Application>
  <PresentationFormat>Экран (16:9)</PresentationFormat>
  <Paragraphs>178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Государственное бюджетное учреждение  дополнительного профессионального образования  Санкт-Петербургская академия  постдипломного педагогического образования</vt:lpstr>
      <vt:lpstr>Г+</vt:lpstr>
      <vt:lpstr>Анализ семейного воспитания Э.Г.  Эйдемиллер, В. Юстицкис</vt:lpstr>
      <vt:lpstr>Опросник АСВ  Э.Г. Эйдемиллер, В. Юстицкис           Г-</vt:lpstr>
      <vt:lpstr>Анализ семейного воспитания Э.Г.  Эйдемиллер, В. Юстицкис</vt:lpstr>
      <vt:lpstr>У+</vt:lpstr>
      <vt:lpstr>Анализ семейного воспитания Э.Г.  Эйдемиллер, В. Юстицкис</vt:lpstr>
      <vt:lpstr>  О потворствовании мы говорим в тех случаях, когда родители стремятся к максимальному и некритическому удовлетворению любых потребностей ребенка или подростка. Они «балуют» его. Любое его желание для них закон. Объясняя необходимость такого воспитания, родители приводят аргументы, являющиеся типичной рационализацией: «слабость ребенка», его исключительность, желание дать ему то, чего были сами лишены в свое время своими родителями, что ребенок растет без отца и т.д. Типичные высказывания приведены в шкале У+. При потворствовании родители бессознательно проецируют на детей свои ранее неудовлетворенные потребности и ищут способы заместительного удовлетворения их за счет воспитательных действий. </vt:lpstr>
      <vt:lpstr>У-</vt:lpstr>
      <vt:lpstr>Анализ семейного воспитания Э.Г.  Эйдемиллер, В. Юстицкис</vt:lpstr>
      <vt:lpstr>Депривация</vt:lpstr>
      <vt:lpstr> Ориентированность взрослого на сферу потребностей ребенка </vt:lpstr>
      <vt:lpstr>Т+</vt:lpstr>
      <vt:lpstr>Т-</vt:lpstr>
      <vt:lpstr>Анализ семейного воспитания Э.Г.  Эйдемиллер, В. Юстицкис</vt:lpstr>
      <vt:lpstr>З+</vt:lpstr>
      <vt:lpstr>З-</vt:lpstr>
      <vt:lpstr>Анализ семейного воспитания Э.Г.  Эйдемиллер, В. Юстицкис</vt:lpstr>
      <vt:lpstr>С+</vt:lpstr>
      <vt:lpstr>С-</vt:lpstr>
      <vt:lpstr>Анализ семейного воспитания Э.Г.  Эйдемиллер, В. Юстицкис</vt:lpstr>
      <vt:lpstr>Н</vt:lpstr>
      <vt:lpstr>Презентация PowerPoint</vt:lpstr>
      <vt:lpstr>Совладающее поведение, копинг-стретении</vt:lpstr>
      <vt:lpstr>Презентация PowerPoint</vt:lpstr>
      <vt:lpstr>Стрессоустойчивость, совладающее поведение, копинг-стратегии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дополнительного профессионального образования  Санкт-Петербургская академия  постдипломного педагогического образования</dc:title>
  <dc:creator>Татьяна</dc:creator>
  <cp:lastModifiedBy>Direktor</cp:lastModifiedBy>
  <cp:revision>229</cp:revision>
  <dcterms:created xsi:type="dcterms:W3CDTF">2017-04-07T12:37:59Z</dcterms:created>
  <dcterms:modified xsi:type="dcterms:W3CDTF">2019-04-11T07:08:12Z</dcterms:modified>
</cp:coreProperties>
</file>